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581" r:id="rId6"/>
    <p:sldId id="260" r:id="rId7"/>
    <p:sldId id="577" r:id="rId8"/>
    <p:sldId id="584" r:id="rId9"/>
    <p:sldId id="582" r:id="rId10"/>
    <p:sldId id="262" r:id="rId11"/>
    <p:sldId id="572" r:id="rId12"/>
    <p:sldId id="263" r:id="rId13"/>
    <p:sldId id="264" r:id="rId14"/>
    <p:sldId id="265" r:id="rId15"/>
    <p:sldId id="266" r:id="rId16"/>
    <p:sldId id="573" r:id="rId17"/>
    <p:sldId id="574" r:id="rId18"/>
    <p:sldId id="586" r:id="rId19"/>
    <p:sldId id="575" r:id="rId20"/>
    <p:sldId id="583" r:id="rId21"/>
    <p:sldId id="267" r:id="rId22"/>
    <p:sldId id="570" r:id="rId23"/>
    <p:sldId id="58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4" autoAdjust="0"/>
    <p:restoredTop sz="87417" autoAdjust="0"/>
  </p:normalViewPr>
  <p:slideViewPr>
    <p:cSldViewPr snapToGrid="0">
      <p:cViewPr varScale="1">
        <p:scale>
          <a:sx n="51" d="100"/>
          <a:sy n="51" d="100"/>
        </p:scale>
        <p:origin x="549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B508-51B5-4EFD-AC86-0E94A8065629}" type="datetimeFigureOut">
              <a:rPr lang="fr-FR" smtClean="0"/>
              <a:t>07/03/2026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62DF3-1680-4796-9DB0-7C5D5EA7D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6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35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aurons l’occasion de passer la journée complète du mercredi 8 avril à la Commission européenne avec trois focales : une sur l’élargissement de l’UE ( dimension stratégique nouvelle avec l’Ukraine ) , une sur le nouveau cadre budgétaire pluriannuel en cours de discussion ( enjeu de compétitivité </a:t>
            </a:r>
            <a:r>
              <a:rPr lang="fr-FR" dirty="0" err="1"/>
              <a:t>Letta</a:t>
            </a:r>
            <a:r>
              <a:rPr lang="fr-FR" dirty="0"/>
              <a:t> et Draghi) , une sur la contribution du budget de l’UE en matière de sécurité et d’armement faisant ressortir le rôle subsidiaire de l’UE au regard de ses Etats membres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370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aurons l’occasion le vendredi 9 avril de visiter le Conseil de l’Union européenne et d’entendre un représentant de la formation JAO sur le Pacte migratoire . La veille nous aurons été reçus à la Représentation permanente de la France qui a la charge de préparer les négociations de la France au sein du Conseil de l’UE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34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Dès le mardi 7 avril après-midi , nous rencontrerons au PE Fabienne Keller ( député </a:t>
            </a:r>
            <a:r>
              <a:rPr lang="fr-FR" dirty="0" err="1"/>
              <a:t>Renew</a:t>
            </a:r>
            <a:r>
              <a:rPr lang="fr-FR" dirty="0"/>
              <a:t>) qui nous fera part des conséquences législatives concrètes de ce changement du centre de gravité ainsi que des difficultés pour la France de peser au PE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949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50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Depuis 2023 , l’Ukraine, la Moldavie, la Géorgie ont été reconnus comme candidats à rejoindre l’Union européenne. Ils complètent une liste déjà longue de pays : Albanie, </a:t>
            </a:r>
            <a:r>
              <a:rPr lang="fr-FR" dirty="0" err="1"/>
              <a:t>Bosnie-Herzegovine</a:t>
            </a:r>
            <a:r>
              <a:rPr lang="fr-FR" dirty="0"/>
              <a:t>, Serbie , </a:t>
            </a:r>
            <a:r>
              <a:rPr lang="fr-FR" dirty="0" err="1"/>
              <a:t>Montenegro</a:t>
            </a:r>
            <a:r>
              <a:rPr lang="fr-FR" dirty="0"/>
              <a:t>, Macédoine du Nord (pays dits des </a:t>
            </a:r>
            <a:r>
              <a:rPr lang="fr-FR" dirty="0" err="1"/>
              <a:t>Balkhans</a:t>
            </a:r>
            <a:r>
              <a:rPr lang="fr-FR" dirty="0"/>
              <a:t> occidentaux , ancienne Yougoslavie), liste à laquelle il ne manque plus que le Kosovo. La Turquie est candidate depuis longtemps , mais le processus est quasi gelé.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4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critères de Copenhague  sont l’écho politique des valeurs et principes fondamentaux inscrits dans le TUE et la Charte qui lui est annexée depuis 2009. . Le dilemme auquel l’UE est aujourd’hui confrontée est de savoir comment rester fidèle à de telles valeurs et principes , lorsqu’elle doit réagir face aux agissements de ses adversaires (ou « alliés ») qui s’affranchissement sciemment de ce  cadre d’état de droit international . Nous aurons l’occasion d’en débattre avec René Leray le 7 avril, mais aussi in fine avec Benoit </a:t>
            </a:r>
            <a:r>
              <a:rPr lang="fr-FR" dirty="0" err="1"/>
              <a:t>Willemaers</a:t>
            </a:r>
            <a:r>
              <a:rPr lang="fr-FR" dirty="0"/>
              <a:t> </a:t>
            </a:r>
            <a:r>
              <a:rPr lang="fr-FR" dirty="0" err="1"/>
              <a:t>sj</a:t>
            </a:r>
            <a:r>
              <a:rPr lang="fr-FR" dirty="0"/>
              <a:t> le 9 avril.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21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74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contexte de la guerre en Ukraine , de la possible élection de Donald Trump, ce voyage peut paraître un peu décalé .. Plus encore avec Trump II qui met cruellement en relief l’impuissance de l’UE : non seulement face aux initiatives brutales en Amérique latine , au Groenland , et maintenant de nouveau au Moyen Orient , se posent à la fois la question des finalités de l’UE et celle de sa suffisance pour les atteindre : deux questions qui renvoient aux institutions de l’UE. </a:t>
            </a:r>
          </a:p>
          <a:p>
            <a:r>
              <a:rPr lang="fr-FR" dirty="0"/>
              <a:t>Nous vous proposons un pas de côté . Ce qui est attaqué autant par Poutine que par Trump , ou Xi Jing </a:t>
            </a:r>
            <a:r>
              <a:rPr lang="fr-FR" dirty="0" err="1"/>
              <a:t>Pinh</a:t>
            </a:r>
            <a:r>
              <a:rPr lang="fr-FR" dirty="0"/>
              <a:t> , voire les partis populistes , c’est l’idéal démocratique lui-même , ce sont les grands principes de la liberté de conscience et d’opinion . C’est un ordre international fondé sur l’Etat de droit que foulent </a:t>
            </a:r>
            <a:r>
              <a:rPr lang="fr-FR" dirty="0" err="1"/>
              <a:t>cyniqiement</a:t>
            </a:r>
            <a:r>
              <a:rPr lang="fr-FR" dirty="0"/>
              <a:t> Trump et Netanyahou . . Il ne s’agit donc pas de faire face à des menaces ou de se préparer à la guerre . Il faut aussi savoir pourquoi nous combattons , ce que nous défendons . Or cela est inscrit dans le fonctionnement des institutions européennes . Encore faut-il les connaître.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5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René Leray nous dira comment l’UE a émergé progressivement après la guerre parmi d’autres modèles possibles de l’intégration européenne .A noter que la montée en puissance de régimes autoritaires à l’extérieur de l’UE , ou de conception « </a:t>
            </a:r>
            <a:r>
              <a:rPr lang="fr-FR" dirty="0" err="1"/>
              <a:t>illibérales</a:t>
            </a:r>
            <a:r>
              <a:rPr lang="fr-FR" dirty="0"/>
              <a:t> «  à l’intérieur donne un relief nouveau aux questions qui relèvent des principes et des droits fondamentaux attachés aux spécificités des régimes démocratiques . C’est un point que nous aborderons en fin de parcours avec la philosophe Justine LACROIX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34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dit que le droit communautaire est d’application directe, car on peut l’invoquer , en tant que citoyen , auprès du juge national en première instance . Si nécessaire , ce juge transfert la demande à la Cour de Justice de l’UE à Luxembourg.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0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58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première distinction par grands domaines d’action publique est fondamentale , car elle recouvre deux modes différents de fonctionnement des institutions , deux modes d’exercice de la souveraineté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6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dernière génération du cadre pluri annuel du budget de l’UE ( 1% du PIB européen , 1,7 avec Next génération EU post Covid ) souligne combien l’écrasante majorité des dépenses ont un caractère économique et social , relevant du «  pilier communautaire «  . Un maximum de 11 % est dépensé au service de la Politique étrangère et de sécurité commune . Le mercredi 8 avril , à la Commission européenne , nous aurons l’occasion de voir les nouveaux équilibres actuellement en discussion pour le cadre2028-2024.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1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que l’UE travaille d’avantage sur son autonomie stratégique , il faut que la partie communautaire et la partie intergouvernementale s’épaulent davantage . Cette combinaison de deux processus décisionnels distincts a inspiré à Jacques Delors la formule de la «  Fédération d’Etats nations «  pour qualifier les institutions de l’Union européenne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3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Capacité législative du PE depuis 1992; création du Conseil européen en tant qu’institution en 2009 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2DF3-1680-4796-9DB0-7C5D5EA7D64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8D4B7-AAC5-4DBC-9F7E-4B58195A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C95283-77B4-4FB3-B660-A5E1C5AA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C3DB3-214A-4EAA-B100-FA0CDE8D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D729F-778C-439F-AB48-6259AB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58A180-2AF4-4A7D-A3E0-91E24419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8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CDA1F-F5E0-4411-896A-7B3AF92F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67D47C-7F92-4F72-94ED-7D496779A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C51C8F-0B67-4D61-AD29-B770FE2B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611BA-F631-4873-88C4-635E0C2E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30FA3-FF89-4166-A14C-2BE2740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CDD3387-DF49-4810-B322-BD3FA2D10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464FBD-E727-4536-8E06-EC8C8E736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B61BF-26C7-4CC2-B99B-256EAB41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F85779-401C-4ADD-ADC9-2BE5125E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5B0A8-D17F-4DB7-99EA-D6A3C672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83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2D13C-B0DE-4B49-BEBB-DEA48C18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A0D3F-582F-4385-8D09-626AC1D5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45659-8B19-416A-9801-03799E9A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E6C5F8-1295-40F4-AABA-B5831DF6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33DEC-B1FA-4138-8C0E-DE4951AA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0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67743-21A4-42BB-ACA0-2D4868C0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E0C009-9E4D-4759-9170-37EB6AE1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BAB0AA-E12A-4E1B-B536-EB9809E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EB25DC-9E43-4123-A763-AE86ED28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FFE6DA-0576-4016-A813-D1A4F8B6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E80A7-C6D6-439E-BB0F-7AD26C4E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CFDC9-DB64-4242-BBAA-CE3668863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E8FD2-7972-4895-8743-28099B660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8B93D-067F-4AED-9BE2-55F93F4F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59D6ED-D1B9-40C1-A32F-C177F997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963A0D-2355-4668-8092-67F7B53D6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2F702-50FC-40A2-9FD1-C788CB3B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CB1FF3-C4F0-4FAB-91B3-C5A345B2E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4C8EED-2561-4450-B799-C0A7CD3D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FD7AE1-153E-47F8-A95A-CDABE926F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79597E-164A-42F3-96AE-C13CCC58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7A8402-7861-48E5-9A7C-6ADB473E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2F43A9-02DE-4576-A54E-D4874AAA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9CF76C-0B99-4B08-B34F-998B9E2C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0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D8151-4F35-4A1C-8C1C-F9C7DCC9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DD7C68-DD69-460F-B3D5-1337EC0F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5A9813-831F-44B6-AF38-ECB46943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2601E7-F53F-4EE8-86F5-48928462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19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3FB85A-A1FA-4B99-B769-5A2771F9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71513D-1E84-4B2A-A3A8-F73F0EB0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126A6E-150C-40C3-A879-67A906F2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6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E5381-DCD6-4CD4-85EC-6BC427B8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35ED4-8A09-408C-AA52-24C416E3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82804B-22D3-4467-90F3-5D2EC17B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0B77F2-B15C-4766-AA24-EF67098E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8265ED-E6E1-4CF6-8E8D-48EBBBA2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AD8917-F9D0-4108-BFC7-523BDB1E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96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8AAA2-E1C0-45BD-9B7C-57EAB63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B4584D-2D85-4D8E-BDB2-03424275E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E16E4-2053-4896-A6F6-DCB4EDC4B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3D50DC-6A5C-4CB5-904E-58B0D463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5A4B81-2466-41BF-AE00-24240DF2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F1DF22-D74B-46B2-AA2E-64AE3224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67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B4B7A3-9155-4904-9B5B-92D6D8E1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5398AB-AE96-4DEA-81C9-FE394C8B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E4BBE-D152-4E75-B1A3-BD410B420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389BF-39D8-4D4B-AB48-D78B80A3B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23526C-6CA3-4544-B661-1BBC1DF57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AB52-DE9E-46F8-8E12-E6B08C47CC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5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33531-E46F-4876-BB43-B06A6CBCC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Comprendre l’Union européenne par ses institutions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771165-87AC-46CA-BE7F-86EAC03C8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544636"/>
          </a:xfrm>
        </p:spPr>
        <p:txBody>
          <a:bodyPr/>
          <a:lstStyle/>
          <a:p>
            <a:r>
              <a:rPr lang="fr-FR" dirty="0"/>
              <a:t>Une invitation au « voyage apprenant »</a:t>
            </a:r>
          </a:p>
          <a:p>
            <a:r>
              <a:rPr lang="fr-FR" dirty="0"/>
              <a:t>Avec le regard des Semaines sociales de France</a:t>
            </a:r>
          </a:p>
          <a:p>
            <a:r>
              <a:rPr lang="fr-FR" dirty="0"/>
              <a:t>7, 8, 9 avril 2026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2553FB-FA4A-4119-84BE-D992289A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B1A51-FA7E-4702-BFDA-18C5DDC6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119" y="6234110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</a:t>
            </a:r>
          </a:p>
          <a:p>
            <a:r>
              <a:rPr lang="fr-FR" dirty="0"/>
              <a:t>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82AD-F934-4FD0-94D9-E592B2B8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8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F6436-8B7B-4617-A340-DF4768C2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90" y="398454"/>
            <a:ext cx="10515600" cy="7295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Au cœur des politiques historiques, </a:t>
            </a:r>
            <a:br>
              <a:rPr lang="fr-FR" dirty="0"/>
            </a:br>
            <a:r>
              <a:rPr lang="fr-FR" dirty="0"/>
              <a:t>le « triangle communautaire »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2519B9-0303-492B-ACC8-156EB6D0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23" y="2067323"/>
            <a:ext cx="11729154" cy="401743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400" dirty="0"/>
              <a:t>La Commission européenne dispose du </a:t>
            </a:r>
            <a:r>
              <a:rPr lang="fr-FR" sz="2400" dirty="0">
                <a:solidFill>
                  <a:srgbClr val="FF0000"/>
                </a:solidFill>
              </a:rPr>
              <a:t>monopole de l’initiative </a:t>
            </a:r>
            <a:r>
              <a:rPr lang="fr-FR" sz="2400" dirty="0"/>
              <a:t>et se perçoit comme le moteur de l’UE. 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Le Conseil de l’Union européenne et le Parlement européen constituent les </a:t>
            </a:r>
            <a:r>
              <a:rPr lang="fr-FR" sz="2400" dirty="0">
                <a:solidFill>
                  <a:srgbClr val="FF0000"/>
                </a:solidFill>
              </a:rPr>
              <a:t>deux branches du législatif</a:t>
            </a:r>
            <a:r>
              <a:rPr lang="fr-FR" sz="2400" dirty="0"/>
              <a:t> et détiennent ensemble le pouvoir de décision, en particulier budgétaire sur base des propositions initiales de la Commission. 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Le Conseil de l’Union européenne se perçoit comme </a:t>
            </a:r>
            <a:r>
              <a:rPr lang="fr-FR" sz="2400" dirty="0">
                <a:solidFill>
                  <a:srgbClr val="FF0000"/>
                </a:solidFill>
              </a:rPr>
              <a:t>l’autorité politique principale </a:t>
            </a:r>
            <a:r>
              <a:rPr lang="fr-FR" sz="2400" dirty="0"/>
              <a:t>dans l’UE : détient l’essentiel des moyens d’exécution et le pouvoir dans le second pilier. Les Etats sont aussi les maîtres du Traité. 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Le Parlement européen se considère comme  </a:t>
            </a:r>
            <a:r>
              <a:rPr lang="fr-FR" sz="2400" dirty="0">
                <a:solidFill>
                  <a:srgbClr val="FF0000"/>
                </a:solidFill>
              </a:rPr>
              <a:t>la principale force démocratique </a:t>
            </a:r>
            <a:r>
              <a:rPr lang="fr-FR" sz="2400" dirty="0"/>
              <a:t>de l’UE, notamment parce qu’il contrôle la nomination et l’action de la Commission.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7EA55-F22B-43C9-9F24-DE31789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65F25-A089-48DA-AFB5-B39C92E3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CDFBFB-6F77-6162-CE74-C4EC14F87387}"/>
              </a:ext>
            </a:extLst>
          </p:cNvPr>
          <p:cNvSpPr txBox="1"/>
          <p:nvPr/>
        </p:nvSpPr>
        <p:spPr>
          <a:xfrm>
            <a:off x="231423" y="1287280"/>
            <a:ext cx="11537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i="1" dirty="0">
                <a:solidFill>
                  <a:srgbClr val="FF0000"/>
                </a:solidFill>
              </a:rPr>
              <a:t>La Commission, le Conseil de l’Union européenne, Le Parlement européen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C970F2-E261-B7DE-EEFF-08D2C2B4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846" y="6310801"/>
            <a:ext cx="4114800" cy="410674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417754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9B83E-754D-251B-BF2B-9FB8E898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FFCB63-5A12-4275-203C-0B016F7E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11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2525E0-36BA-927B-9B9B-2A1B6A52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6" y="62012"/>
            <a:ext cx="10031068" cy="63244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438514-3663-CC7A-07F2-CB5FE66C2D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2012"/>
            <a:ext cx="10515600" cy="46365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0" dirty="0">
                <a:solidFill>
                  <a:srgbClr val="808080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Principales</a:t>
            </a:r>
            <a:r>
              <a:rPr lang="fr-FR" sz="4000" b="0" noProof="0" dirty="0">
                <a:solidFill>
                  <a:srgbClr val="808080">
                    <a:lumMod val="75000"/>
                  </a:srgbClr>
                </a:solidFill>
                <a:latin typeface="+mn-lt"/>
                <a:ea typeface="+mj-ea"/>
                <a:cs typeface="Arial" panose="020B0604020202020204" pitchFamily="34" charset="0"/>
              </a:rPr>
              <a:t> institutions </a:t>
            </a:r>
            <a:r>
              <a:rPr lang="fr-FR" sz="4000" b="0" dirty="0">
                <a:solidFill>
                  <a:srgbClr val="808080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légiférant dans l’UE</a:t>
            </a:r>
            <a:endParaRPr lang="fr-FR" sz="4000" b="0" noProof="0" dirty="0">
              <a:solidFill>
                <a:srgbClr val="808080">
                  <a:lumMod val="75000"/>
                </a:srgbClr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DA1F95A-2758-F5E2-FD97-69B5B79F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1430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25896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EF4C0-1199-4E4A-8464-3402CB30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6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Comprendre l’OPNI européen </a:t>
            </a:r>
            <a:br>
              <a:rPr lang="fr-FR" dirty="0"/>
            </a:br>
            <a:r>
              <a:rPr lang="fr-FR" dirty="0"/>
              <a:t>1 la Commission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C04DC1-BD7B-479A-9A00-0032754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12" y="1768838"/>
            <a:ext cx="11706576" cy="3447521"/>
          </a:xfrm>
        </p:spPr>
        <p:txBody>
          <a:bodyPr>
            <a:normAutofit/>
          </a:bodyPr>
          <a:lstStyle/>
          <a:p>
            <a:r>
              <a:rPr lang="fr-FR" dirty="0"/>
              <a:t>Issue de l’ancêtre qu’était la Haute Autorité de la CECA en 1951 inspirée des </a:t>
            </a:r>
            <a:r>
              <a:rPr lang="fr-FR" dirty="0">
                <a:solidFill>
                  <a:srgbClr val="FF0000"/>
                </a:solidFill>
              </a:rPr>
              <a:t>agences fédérales exécutives US </a:t>
            </a:r>
            <a:r>
              <a:rPr lang="fr-FR" dirty="0"/>
              <a:t>: autonomie de décision dans un cadre précis d’objectifs limités; capacité d’adopter des </a:t>
            </a:r>
            <a:r>
              <a:rPr lang="fr-FR" dirty="0">
                <a:solidFill>
                  <a:srgbClr val="FF0000"/>
                </a:solidFill>
              </a:rPr>
              <a:t>actes d’exécution.</a:t>
            </a:r>
            <a:r>
              <a:rPr lang="fr-FR" dirty="0"/>
              <a:t> (Comitologie). </a:t>
            </a:r>
          </a:p>
          <a:p>
            <a:r>
              <a:rPr lang="fr-FR" dirty="0"/>
              <a:t>Dans ce cadre, les Commissaires, </a:t>
            </a:r>
            <a:r>
              <a:rPr lang="fr-FR" dirty="0">
                <a:solidFill>
                  <a:srgbClr val="FF0000"/>
                </a:solidFill>
              </a:rPr>
              <a:t>membres du Collège </a:t>
            </a:r>
            <a:r>
              <a:rPr lang="fr-FR" dirty="0"/>
              <a:t>désignés par les Etats sont égaux en dignité, mais assignés à accomplir </a:t>
            </a:r>
            <a:r>
              <a:rPr lang="fr-FR" dirty="0">
                <a:solidFill>
                  <a:srgbClr val="FF0000"/>
                </a:solidFill>
              </a:rPr>
              <a:t>l’intérêt général </a:t>
            </a:r>
            <a:r>
              <a:rPr lang="fr-FR" dirty="0"/>
              <a:t>: indépendance absolue des Commissaires. </a:t>
            </a:r>
          </a:p>
          <a:p>
            <a:r>
              <a:rPr lang="fr-FR" dirty="0"/>
              <a:t>Un rôle désormais lourd : la Commission est </a:t>
            </a:r>
            <a:r>
              <a:rPr lang="fr-FR" dirty="0">
                <a:solidFill>
                  <a:srgbClr val="FF0000"/>
                </a:solidFill>
              </a:rPr>
              <a:t>gardienne du Traité </a:t>
            </a:r>
            <a:r>
              <a:rPr lang="fr-FR" dirty="0"/>
              <a:t>en lien avec la CJUE ( Luxembourg). Légitimité politique de la Commission.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6021A-2436-4121-AE82-80A4A7CE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6B4A1-CF39-4D56-8542-EA33377C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43A322-05E5-4501-2A98-3AA801AF0280}"/>
              </a:ext>
            </a:extLst>
          </p:cNvPr>
          <p:cNvSpPr txBox="1"/>
          <p:nvPr/>
        </p:nvSpPr>
        <p:spPr>
          <a:xfrm>
            <a:off x="364340" y="5433020"/>
            <a:ext cx="1041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OPNI : Objet Politique Non Identifié, expression employée par Jacques Delors pour qualifier l’UE</a:t>
            </a: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CECA : Communauté Européenne du Charbon et l’Acier </a:t>
            </a:r>
          </a:p>
          <a:p>
            <a:r>
              <a:rPr lang="fr-FR" dirty="0">
                <a:solidFill>
                  <a:srgbClr val="000000"/>
                </a:solidFill>
                <a:latin typeface="Helvetica" pitchFamily="2" charset="0"/>
              </a:rPr>
              <a:t>CJUE : Cour de Justice de l'Union européenne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FC3F9-BFD9-31B2-1509-B0CA5D0D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5414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371004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DB196-335B-4C56-BE0E-9B339590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Comprendre l’OPNI européen </a:t>
            </a:r>
            <a:br>
              <a:rPr lang="fr-FR" dirty="0"/>
            </a:br>
            <a:r>
              <a:rPr lang="fr-FR" dirty="0"/>
              <a:t>2 le Conseil de l’Union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3521C-F3F2-43FA-A1CD-59063EC1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7" y="1986844"/>
            <a:ext cx="10854048" cy="412894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 Conseil de l’Union européenne est aussi l’héritier de son homologue à la CECA : </a:t>
            </a:r>
            <a:r>
              <a:rPr lang="fr-FR" dirty="0">
                <a:solidFill>
                  <a:srgbClr val="FF0000"/>
                </a:solidFill>
              </a:rPr>
              <a:t>instance politique </a:t>
            </a:r>
            <a:r>
              <a:rPr lang="fr-FR" dirty="0"/>
              <a:t>chargée d’adopter et de mettre en œuvre les projets de règlements de la Haute Autorité : aujourd’hui </a:t>
            </a:r>
            <a:r>
              <a:rPr lang="fr-FR" dirty="0">
                <a:solidFill>
                  <a:srgbClr val="FF0000"/>
                </a:solidFill>
              </a:rPr>
              <a:t>directives, règlements et décisions. </a:t>
            </a:r>
          </a:p>
          <a:p>
            <a:r>
              <a:rPr lang="fr-FR" dirty="0"/>
              <a:t>Il y a désormais dix </a:t>
            </a:r>
            <a:r>
              <a:rPr lang="fr-FR" dirty="0">
                <a:solidFill>
                  <a:srgbClr val="FF0000"/>
                </a:solidFill>
              </a:rPr>
              <a:t>formations </a:t>
            </a:r>
            <a:r>
              <a:rPr lang="fr-FR" dirty="0"/>
              <a:t>spécialisées du Conseil de l’Union Européenne reflétant la variété des politiques du premier et second pilier. </a:t>
            </a:r>
          </a:p>
          <a:p>
            <a:r>
              <a:rPr lang="fr-FR" dirty="0"/>
              <a:t>Les décisions du Conseil de l’Union européenne sont issues de votes selon des pondérations avantageuses pour les petits Etats pour les matières qui relèvent du domaine communautaire . L’</a:t>
            </a:r>
            <a:r>
              <a:rPr lang="fr-FR" dirty="0">
                <a:solidFill>
                  <a:srgbClr val="FF0000"/>
                </a:solidFill>
              </a:rPr>
              <a:t>UE est une démocratie de la minorité</a:t>
            </a:r>
            <a:r>
              <a:rPr lang="fr-FR" dirty="0"/>
              <a:t>. </a:t>
            </a:r>
          </a:p>
          <a:p>
            <a:r>
              <a:rPr lang="fr-FR" dirty="0"/>
              <a:t>Présidence tournante sauf pour deux formations </a:t>
            </a:r>
            <a:r>
              <a:rPr lang="fr-FR" dirty="0">
                <a:solidFill>
                  <a:srgbClr val="FF0000"/>
                </a:solidFill>
              </a:rPr>
              <a:t>Affaires étrangères et Euro. </a:t>
            </a:r>
          </a:p>
          <a:p>
            <a:r>
              <a:rPr lang="fr-FR" dirty="0"/>
              <a:t>Depuis 2009 , le </a:t>
            </a:r>
            <a:r>
              <a:rPr lang="fr-FR" dirty="0">
                <a:solidFill>
                  <a:srgbClr val="FF0000"/>
                </a:solidFill>
              </a:rPr>
              <a:t>Conseil Européen </a:t>
            </a:r>
            <a:r>
              <a:rPr lang="fr-FR" dirty="0"/>
              <a:t>a reçu un statut d’Institution européenne .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527864-05AE-4634-BFB8-334A5003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97C44F-673B-41C0-BF6D-90625409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B9E569-1CD5-96CF-6BB4-B687022C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141" y="631031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01363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EB360-E79C-41B9-AFC7-B48AFB9A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Comprendre l’OPNI européen : </a:t>
            </a:r>
            <a:br>
              <a:rPr lang="fr-FR" dirty="0"/>
            </a:br>
            <a:r>
              <a:rPr lang="fr-FR" dirty="0"/>
              <a:t>3 le Parlement européen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8470C6-F892-4920-AB6D-2D77F656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8" y="1548184"/>
            <a:ext cx="11389316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Le Parlement d’aujourd’hui (705 députés) n’est qu’un lointain descendant de l’assemblée parlementaire de la CECA. Réforme majeure de 1979 (VGE).  </a:t>
            </a:r>
          </a:p>
          <a:p>
            <a:pPr>
              <a:spcAft>
                <a:spcPts val="600"/>
              </a:spcAft>
            </a:pPr>
            <a:r>
              <a:rPr lang="fr-FR" dirty="0"/>
              <a:t>Depuis 1992, avec </a:t>
            </a:r>
            <a:r>
              <a:rPr lang="fr-FR" dirty="0">
                <a:solidFill>
                  <a:srgbClr val="FF0000"/>
                </a:solidFill>
              </a:rPr>
              <a:t>la procédure de </a:t>
            </a:r>
            <a:r>
              <a:rPr lang="fr-FR" dirty="0" err="1">
                <a:solidFill>
                  <a:srgbClr val="FF0000"/>
                </a:solidFill>
              </a:rPr>
              <a:t>co-décision</a:t>
            </a:r>
            <a:r>
              <a:rPr lang="fr-FR" dirty="0"/>
              <a:t>, les pouvoirs du PE n’ont cessé de s’étendre sous la pression des Etats du Nord : attachement au parlementarisme et à la règle de droit. </a:t>
            </a:r>
          </a:p>
          <a:p>
            <a:pPr>
              <a:spcAft>
                <a:spcPts val="600"/>
              </a:spcAft>
            </a:pPr>
            <a:r>
              <a:rPr lang="fr-FR" dirty="0"/>
              <a:t>Du fait des modalités d’élection, le PE reste très loin des citoyens, mais </a:t>
            </a:r>
          </a:p>
          <a:p>
            <a:pPr>
              <a:spcAft>
                <a:spcPts val="600"/>
              </a:spcAft>
            </a:pPr>
            <a:r>
              <a:rPr lang="fr-FR" dirty="0"/>
              <a:t>Ses méthodes internes de délibération en font le creuset d’un </a:t>
            </a:r>
            <a:r>
              <a:rPr lang="fr-FR" dirty="0">
                <a:solidFill>
                  <a:srgbClr val="FF0000"/>
                </a:solidFill>
              </a:rPr>
              <a:t>demos européen. </a:t>
            </a:r>
          </a:p>
          <a:p>
            <a:pPr>
              <a:spcAft>
                <a:spcPts val="600"/>
              </a:spcAft>
            </a:pPr>
            <a:r>
              <a:rPr lang="fr-FR" dirty="0"/>
              <a:t>Depuis les élections européennes de 2024 , ce demos reflète de plus en plus clairement </a:t>
            </a:r>
            <a:r>
              <a:rPr lang="fr-FR" dirty="0">
                <a:solidFill>
                  <a:srgbClr val="FF0000"/>
                </a:solidFill>
              </a:rPr>
              <a:t>le passage à droite du centre de gravité </a:t>
            </a:r>
            <a:r>
              <a:rPr lang="fr-FR" dirty="0"/>
              <a:t>des électeurs dans l’UE 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E53A6F-E273-4B6C-A9FB-F3FC5DE1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3895-51A0-4391-96A9-95971B80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F93CED-7E2F-603D-0810-2576CDABE188}"/>
              </a:ext>
            </a:extLst>
          </p:cNvPr>
          <p:cNvSpPr txBox="1"/>
          <p:nvPr/>
        </p:nvSpPr>
        <p:spPr>
          <a:xfrm>
            <a:off x="486008" y="6017178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 : Parlement Européen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A7F5B8-BFA5-12AB-197A-60C01F54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3592" y="6350000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294838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FE8A1-DEAD-441A-837B-B26C2504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Comprendre l’OPNI européen</a:t>
            </a:r>
            <a:br>
              <a:rPr lang="fr-FR" dirty="0"/>
            </a:br>
            <a:r>
              <a:rPr lang="fr-FR" dirty="0"/>
              <a:t>4 le Conseil Européen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8F30F-1EDF-4A1A-95C5-F28C99E7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1901372"/>
            <a:ext cx="11334044" cy="3818819"/>
          </a:xfrm>
        </p:spPr>
        <p:txBody>
          <a:bodyPr>
            <a:normAutofit fontScale="92500"/>
          </a:bodyPr>
          <a:lstStyle/>
          <a:p>
            <a:r>
              <a:rPr lang="fr-FR" dirty="0"/>
              <a:t>Le Conseil européen, instance d’abord informelle d’impulsion et de convivialité au sommet devient une </a:t>
            </a:r>
            <a:r>
              <a:rPr lang="fr-FR" dirty="0">
                <a:solidFill>
                  <a:srgbClr val="FF0000"/>
                </a:solidFill>
              </a:rPr>
              <a:t>Institution </a:t>
            </a:r>
            <a:r>
              <a:rPr lang="fr-FR" dirty="0"/>
              <a:t>avec le TUE de Lisbonne 2009.</a:t>
            </a:r>
          </a:p>
          <a:p>
            <a:r>
              <a:rPr lang="fr-FR" dirty="0"/>
              <a:t>Doté d’un président permanent (Van </a:t>
            </a:r>
            <a:r>
              <a:rPr lang="fr-FR" dirty="0" err="1"/>
              <a:t>Rompuy</a:t>
            </a:r>
            <a:r>
              <a:rPr lang="fr-FR" dirty="0"/>
              <a:t>, Donald Tusk, Charles Michel et aujourd’hui Antonio Costas ) il </a:t>
            </a:r>
            <a:r>
              <a:rPr lang="fr-FR" dirty="0">
                <a:solidFill>
                  <a:srgbClr val="FF0000"/>
                </a:solidFill>
              </a:rPr>
              <a:t>soumet à ses priorités </a:t>
            </a:r>
            <a:r>
              <a:rPr lang="fr-FR" dirty="0"/>
              <a:t>les calendriers de la Commission et du Conseil dans le cadre du </a:t>
            </a:r>
            <a:r>
              <a:rPr lang="fr-FR" dirty="0">
                <a:solidFill>
                  <a:srgbClr val="FF0000"/>
                </a:solidFill>
              </a:rPr>
              <a:t>CFP</a:t>
            </a:r>
            <a:r>
              <a:rPr lang="fr-FR" dirty="0"/>
              <a:t>. </a:t>
            </a:r>
          </a:p>
          <a:p>
            <a:r>
              <a:rPr lang="fr-FR" dirty="0"/>
              <a:t>Surtout les </a:t>
            </a:r>
            <a:r>
              <a:rPr lang="fr-FR" dirty="0">
                <a:solidFill>
                  <a:srgbClr val="FF0000"/>
                </a:solidFill>
              </a:rPr>
              <a:t>situations ininterrompues de crise </a:t>
            </a:r>
            <a:r>
              <a:rPr lang="fr-FR" dirty="0"/>
              <a:t>depuis 2006/2008 ont fait de lui le pilote  de la réactivité de l’UE. </a:t>
            </a:r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La clarté du triangle institutionnel est fortement perturbée: </a:t>
            </a:r>
            <a:r>
              <a:rPr lang="fr-FR" dirty="0">
                <a:solidFill>
                  <a:srgbClr val="FF0000"/>
                </a:solidFill>
              </a:rPr>
              <a:t>vers quelle Union politique allons-nous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9973D-3411-42F4-91FF-3D13AF0B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80516-A51E-4ACB-8FDE-FFCFBCA4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15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6F62B4-0E99-1C31-998E-101D12293C78}"/>
              </a:ext>
            </a:extLst>
          </p:cNvPr>
          <p:cNvSpPr txBox="1"/>
          <p:nvPr/>
        </p:nvSpPr>
        <p:spPr>
          <a:xfrm>
            <a:off x="476956" y="5710019"/>
            <a:ext cx="424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TUE : Traité de l’Union Européenne </a:t>
            </a:r>
          </a:p>
          <a:p>
            <a:r>
              <a:rPr lang="fr-FR" dirty="0"/>
              <a:t>CFP : Cadre Financier Pluriannuel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7E8DE-B2D7-7019-D5C1-E51FC835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2644" y="631031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372746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FE8A1-DEAD-441A-837B-B26C250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689" y="0"/>
            <a:ext cx="7913511" cy="1325563"/>
          </a:xfrm>
        </p:spPr>
        <p:txBody>
          <a:bodyPr/>
          <a:lstStyle/>
          <a:p>
            <a:pPr algn="ctr"/>
            <a:r>
              <a:rPr lang="fr-FR" dirty="0"/>
              <a:t>Comprendre l’OPNI européen</a:t>
            </a:r>
            <a:br>
              <a:rPr lang="fr-FR" dirty="0"/>
            </a:br>
            <a:r>
              <a:rPr lang="fr-FR" dirty="0"/>
              <a:t>les 7 Institutions Européennes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8F30F-1EDF-4A1A-95C5-F28C99E7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1262723"/>
            <a:ext cx="11695288" cy="52048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Les 4 principales : 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Le Parlement européen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(Bruxelles/Strasbourg/Luxembourg) représente les citoyens des pays de l'UE et est élu directement par ceux-ci.</a:t>
            </a:r>
          </a:p>
          <a:p>
            <a:pPr>
              <a:spcAft>
                <a:spcPts val="600"/>
              </a:spcAft>
            </a:pPr>
            <a:r>
              <a:rPr lang="fr-FR" b="1" dirty="0">
                <a:solidFill>
                  <a:srgbClr val="202124"/>
                </a:solidFill>
                <a:latin typeface="Google Sans"/>
              </a:rPr>
              <a:t>Le </a:t>
            </a: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Conseil européen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(Bruxelles) réunit les chefs d’Etat ou de gouvernement.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Conseil de l'Union européenne</a:t>
            </a:r>
            <a:r>
              <a:rPr lang="fr-FR" b="1" dirty="0">
                <a:solidFill>
                  <a:srgbClr val="202124"/>
                </a:solidFill>
                <a:latin typeface="Google Sans"/>
              </a:rPr>
              <a:t>, </a:t>
            </a:r>
            <a:r>
              <a:rPr lang="fr-FR" dirty="0">
                <a:solidFill>
                  <a:srgbClr val="202124"/>
                </a:solidFill>
                <a:latin typeface="Google Sans"/>
              </a:rPr>
              <a:t>appelé aussi le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fr-FR" dirty="0">
                <a:solidFill>
                  <a:srgbClr val="202124"/>
                </a:solidFill>
                <a:latin typeface="Google Sans"/>
              </a:rPr>
              <a:t>Conseil des Ministres ou le Conseil, (Bruxelles/Luxembourg) représente les Etats.</a:t>
            </a:r>
            <a:endParaRPr lang="fr-FR" i="0" u="none" strike="noStrike" dirty="0">
              <a:solidFill>
                <a:srgbClr val="202124"/>
              </a:solidFill>
              <a:effectLst/>
              <a:latin typeface="Google Sans"/>
            </a:endParaRP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La Commission européenne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(Bruxelles/Luxembourg/représentations dans toute l’UE) représente les intérêts communs de l’UE.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fr-FR" i="0" u="none" strike="noStrike" dirty="0" err="1">
                <a:solidFill>
                  <a:srgbClr val="202124"/>
                </a:solidFill>
                <a:effectLst/>
                <a:latin typeface="Google Sans"/>
              </a:rPr>
              <a:t>complètées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 par :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La Cour de justice de l'Union européenne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(Luxembourg) veille au respect du droit de l’Union  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La Banque centrale européenne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(Francfort) ... </a:t>
            </a:r>
          </a:p>
          <a:p>
            <a:pPr>
              <a:spcAft>
                <a:spcPts val="600"/>
              </a:spcAft>
            </a:pPr>
            <a:r>
              <a:rPr lang="fr-FR" b="1" i="0" u="none" strike="noStrike" dirty="0">
                <a:solidFill>
                  <a:srgbClr val="202124"/>
                </a:solidFill>
                <a:effectLst/>
                <a:latin typeface="Google Sans"/>
              </a:rPr>
              <a:t>La Cour des comptes européenne </a:t>
            </a:r>
            <a:r>
              <a:rPr lang="fr-FR" i="0" u="none" strike="noStrike" dirty="0">
                <a:solidFill>
                  <a:srgbClr val="202124"/>
                </a:solidFill>
                <a:effectLst/>
                <a:latin typeface="Google Sans"/>
              </a:rPr>
              <a:t>(Luxembourg)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9973D-3411-42F4-91FF-3D13AF0B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80516-A51E-4ACB-8FDE-FFCFBCA4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28A52F-17F0-D920-2B95-540A06DA912E}"/>
              </a:ext>
            </a:extLst>
          </p:cNvPr>
          <p:cNvSpPr txBox="1"/>
          <p:nvPr/>
        </p:nvSpPr>
        <p:spPr>
          <a:xfrm>
            <a:off x="8017933" y="5495860"/>
            <a:ext cx="392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 : il existe un autre conseil : le Conseil de l'Europe, organisation internationale de 46 états à Strasbourg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FFE9FF-6A3E-5029-7EF3-D25488E4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8044" y="636746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17140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FE8A1-DEAD-441A-837B-B26C250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1189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Comprendre l’OPNI européen : Organes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8F30F-1EDF-4A1A-95C5-F28C99E7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78" y="1020763"/>
            <a:ext cx="11232444" cy="533558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Plusieurs organes remplissent des missions spécialisées en aidant l’Union à accomplir ses tâches.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Certains organes ont pour mission de conseiller les institutions 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1. le Comité économique et social européen (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CESE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),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2. le Comité européen des régions (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CdR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).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D’autres veillent à ce que les institutions respectent les règles et procédures de l’UE 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3. le 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Médiateur européen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,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4. le Contrôleur européen de la protection des données (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CEPD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5. Le Service européen pour l’action extérieure (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SEAE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) est un organe de politique extérieure qui soutient l’UE dans le domaine des affaires étrangères.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6. La Banque Européenne d’investissement (</a:t>
            </a:r>
            <a:r>
              <a:rPr lang="fr-FR" sz="2200" b="1" dirty="0">
                <a:solidFill>
                  <a:srgbClr val="515560"/>
                </a:solidFill>
                <a:latin typeface="arial" panose="020B0604020202020204" pitchFamily="34" charset="0"/>
              </a:rPr>
              <a:t>BEI</a:t>
            </a:r>
            <a:r>
              <a:rPr lang="fr-FR" sz="2200" dirty="0">
                <a:solidFill>
                  <a:srgbClr val="515560"/>
                </a:solidFill>
                <a:latin typeface="arial" panose="020B0604020202020204" pitchFamily="34" charset="0"/>
              </a:rPr>
              <a:t>) est l’institution financière de l’Union européenne. Elle concentre ses activités sur le climat et l’environnement, le développement, l’innovation et les compétences, les petites et moyennes entreprises, l’infrastructure et la cohésion.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59973D-3411-42F4-91FF-3D13AF0B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80516-A51E-4ACB-8FDE-FFCFBCA4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3A28E-F4B9-5E25-7054-1A08B8A2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9822" y="6356349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412048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A9221-6621-4B85-56EA-82D113E9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regard sur les enjeux institutionnels de l’élargissement</a:t>
            </a:r>
            <a:br>
              <a:rPr lang="fr-FR" dirty="0"/>
            </a:br>
            <a:r>
              <a:rPr lang="fr-FR" dirty="0"/>
              <a:t>en cours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7C73B7-0EEC-937F-A285-F11CDAAEF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8BF92-2E88-00E5-F132-54C6ABF2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71FFE-5CFF-E3F5-C279-FADB82C0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3BE44-3983-F73F-92A0-8C649484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4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ED1FB3-AA5B-0226-F140-8129F266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018757-39C2-F416-1B36-636CF07C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19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FCAD09-363A-C963-C846-064C3F0F187F}"/>
              </a:ext>
            </a:extLst>
          </p:cNvPr>
          <p:cNvSpPr txBox="1"/>
          <p:nvPr/>
        </p:nvSpPr>
        <p:spPr>
          <a:xfrm>
            <a:off x="413732" y="0"/>
            <a:ext cx="1162022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400" dirty="0"/>
              <a:t>Comprendre l’OPNI européen : 27 Etats-Membres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76BAA78-476A-0D77-C8AE-C14B2E8CB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9" y="726149"/>
            <a:ext cx="10520201" cy="5673494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4A6D92A-8CC0-9D9D-05BA-33081B91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5642" y="6356349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264709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41C85-27F7-44B0-9C7C-FAF4DAA8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9" y="24288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	Notre but en animant ce voyage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97E229-924D-4D06-80B6-BE2E1F75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61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Les Semaines sociales ont une fidélité ancienne à l’unification de l’Europe. </a:t>
            </a:r>
          </a:p>
          <a:p>
            <a:pPr>
              <a:spcAft>
                <a:spcPts val="600"/>
              </a:spcAft>
            </a:pPr>
            <a:r>
              <a:rPr lang="fr-FR" dirty="0"/>
              <a:t>Le soutien à l’unification pacifique du continent relève d’une tradition de la pensée sociale catholique depuis la première guerre mondiale.</a:t>
            </a:r>
          </a:p>
          <a:p>
            <a:pPr>
              <a:spcAft>
                <a:spcPts val="600"/>
              </a:spcAft>
            </a:pPr>
            <a:r>
              <a:rPr lang="fr-FR" dirty="0"/>
              <a:t>Le renouveau des Semaines sociale dans les années 80 coïncide avec une « renaissance du projet d’unité européenne ».</a:t>
            </a:r>
          </a:p>
          <a:p>
            <a:r>
              <a:rPr lang="fr-FR" dirty="0">
                <a:solidFill>
                  <a:srgbClr val="FF0000"/>
                </a:solidFill>
              </a:rPr>
              <a:t>Alors que la guerre sévit sur le sol européen et qu’un certain ordre international multilatéral semble révolu, faire un pas de côté : qu’est-ce qui est attaqué, que voulons-nous défendre, comment et pourquoi acquérir une autonomie stratégique  ?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B9D907-F5B6-4520-B52F-084BED7B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B1523-FC19-4F1B-8A79-56A0DDCF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2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3338B66-1F75-0877-AB3D-EB9070FB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119" y="6234110"/>
            <a:ext cx="4114800" cy="365125"/>
          </a:xfrm>
        </p:spPr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11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6720C-DADD-6912-0D30-99F2298D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Critères de Copenhague 1992 : les conditions pour poser une candidature à l’Union européenne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B0395-576B-B607-1FA5-17BDEB2E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564368"/>
            <a:ext cx="113765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Disposer des institutions stables garantissant un </a:t>
            </a:r>
            <a:r>
              <a:rPr lang="fr-FR" dirty="0">
                <a:solidFill>
                  <a:srgbClr val="FF0000"/>
                </a:solidFill>
              </a:rPr>
              <a:t>régime démocratique, l’état de droit, les droits humains fondamentaux, le respect et la protection des minorités.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FF0000"/>
                </a:solidFill>
              </a:rPr>
              <a:t>Une économie de marché </a:t>
            </a:r>
            <a:r>
              <a:rPr lang="fr-FR" dirty="0"/>
              <a:t>et l’aptitude à faire face à l’ouverture au marché européen.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capacité de prendre  en compte </a:t>
            </a:r>
            <a:r>
              <a:rPr lang="fr-FR" dirty="0">
                <a:solidFill>
                  <a:srgbClr val="FF0000"/>
                </a:solidFill>
              </a:rPr>
              <a:t>l’acquis communautaire </a:t>
            </a:r>
            <a:r>
              <a:rPr lang="fr-FR" dirty="0"/>
              <a:t>y compris la perspective d’adhérer à l’UEM.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outre , </a:t>
            </a:r>
            <a:r>
              <a:rPr lang="fr-FR" dirty="0">
                <a:solidFill>
                  <a:srgbClr val="FF0000"/>
                </a:solidFill>
              </a:rPr>
              <a:t>l’UE doit être en mesure </a:t>
            </a:r>
            <a:r>
              <a:rPr lang="fr-FR" dirty="0"/>
              <a:t>d’accueillir le nouveau membre.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4E3B2-9F22-6E95-78C5-5B622DF5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C99401-9ECE-A810-4F09-E4E76AB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F59DF4-7A72-4578-03F3-396EA335B65A}"/>
              </a:ext>
            </a:extLst>
          </p:cNvPr>
          <p:cNvSpPr txBox="1"/>
          <p:nvPr/>
        </p:nvSpPr>
        <p:spPr>
          <a:xfrm>
            <a:off x="498764" y="5915706"/>
            <a:ext cx="424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UEM : Union économique et monétaire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020511-2C5A-9B55-9811-7238F7D3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424400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6ACBB-724B-48D4-B147-FF9723DF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fragilités de la « démocratie européenne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6519D-145C-4448-AE09-62B99DC6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847850"/>
            <a:ext cx="11108266" cy="4351338"/>
          </a:xfrm>
        </p:spPr>
        <p:txBody>
          <a:bodyPr/>
          <a:lstStyle/>
          <a:p>
            <a:r>
              <a:rPr lang="fr-FR" dirty="0"/>
              <a:t>L’UE comme une « démocratie à deux niveaux » les nations et les citoyens. </a:t>
            </a:r>
          </a:p>
          <a:p>
            <a:r>
              <a:rPr lang="fr-FR" dirty="0"/>
              <a:t>Un ensemble institutionnel complexe en opposition avec l’ordre classique de la séparation des pouvoirs : </a:t>
            </a:r>
            <a:r>
              <a:rPr lang="fr-FR" dirty="0">
                <a:solidFill>
                  <a:srgbClr val="FF0000"/>
                </a:solidFill>
              </a:rPr>
              <a:t>manque de lisibilité</a:t>
            </a:r>
            <a:r>
              <a:rPr lang="fr-FR" dirty="0"/>
              <a:t>.</a:t>
            </a:r>
          </a:p>
          <a:p>
            <a:r>
              <a:rPr lang="fr-FR" dirty="0"/>
              <a:t>Des responsabilités politique peu lisibles : pas de point d’appui pour une </a:t>
            </a:r>
            <a:r>
              <a:rPr lang="fr-FR" dirty="0">
                <a:solidFill>
                  <a:srgbClr val="FF0000"/>
                </a:solidFill>
              </a:rPr>
              <a:t>opposition politique </a:t>
            </a:r>
            <a:r>
              <a:rPr lang="fr-FR" dirty="0"/>
              <a:t>: l’option de la radicalité (Brexit). </a:t>
            </a:r>
          </a:p>
          <a:p>
            <a:r>
              <a:rPr lang="fr-FR" dirty="0"/>
              <a:t>Un pouvoir politique peu ou pas réactif aux citoyens « de base ». </a:t>
            </a:r>
          </a:p>
          <a:p>
            <a:r>
              <a:rPr lang="fr-FR" dirty="0"/>
              <a:t>Les valeurs européennes existent mais </a:t>
            </a:r>
            <a:r>
              <a:rPr lang="fr-FR" dirty="0">
                <a:solidFill>
                  <a:srgbClr val="FF0000"/>
                </a:solidFill>
              </a:rPr>
              <a:t>culture et modèle société </a:t>
            </a:r>
            <a:r>
              <a:rPr lang="fr-FR" dirty="0"/>
              <a:t>seraient plus aptes à incarner une appartenance commune.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7D1229-1C22-40E9-9E5C-5E198316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60816-0258-41E7-86D8-DD66D7E3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80597F-9F97-7F4B-3DAC-4C52A046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66078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84899-3499-0270-564E-EA2B440A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Quelles perspectives pour l’architecture institutionnelle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5BEF6-B8C4-F959-6128-AEC78E56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1" y="1825625"/>
            <a:ext cx="11300179" cy="4089753"/>
          </a:xfrm>
        </p:spPr>
        <p:txBody>
          <a:bodyPr>
            <a:normAutofit fontScale="92500"/>
          </a:bodyPr>
          <a:lstStyle/>
          <a:p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Une première voie, l’approfondissement à périmètre géographique stabilisé : les espoirs de la </a:t>
            </a:r>
            <a:r>
              <a:rPr lang="fr-FR" dirty="0">
                <a:solidFill>
                  <a:srgbClr val="FF0000"/>
                </a:solidFill>
              </a:rPr>
              <a:t>Convention sur le futur de l’Europe (2022) ont été déçus. </a:t>
            </a:r>
          </a:p>
          <a:p>
            <a:pPr>
              <a:spcAft>
                <a:spcPts val="600"/>
              </a:spcAft>
            </a:pPr>
            <a:r>
              <a:rPr lang="fr-FR" dirty="0"/>
              <a:t>Mais les engagements pris pour de nouveaux élargissements reposent la question institutionnelle pour la prochaine mandature 2024-2029. </a:t>
            </a:r>
          </a:p>
          <a:p>
            <a:pPr>
              <a:spcAft>
                <a:spcPts val="600"/>
              </a:spcAft>
            </a:pPr>
            <a:r>
              <a:rPr lang="fr-FR" dirty="0"/>
              <a:t>Une seconde voie est amorcée : l’accentuation de la différenciation interne (géométrie variable) et externe : la </a:t>
            </a:r>
            <a:r>
              <a:rPr lang="fr-FR" dirty="0">
                <a:solidFill>
                  <a:srgbClr val="FF0000"/>
                </a:solidFill>
              </a:rPr>
              <a:t>Communauté politique Européenne </a:t>
            </a:r>
            <a:r>
              <a:rPr lang="fr-FR" dirty="0"/>
              <a:t>( 44 Pays invités à Prague le 13 octobre 2022). </a:t>
            </a:r>
          </a:p>
          <a:p>
            <a:pPr>
              <a:spcAft>
                <a:spcPts val="600"/>
              </a:spcAft>
            </a:pPr>
            <a:r>
              <a:rPr lang="fr-FR" dirty="0"/>
              <a:t>Le rapport des </a:t>
            </a:r>
            <a:r>
              <a:rPr lang="fr-FR" dirty="0">
                <a:solidFill>
                  <a:srgbClr val="FF0000"/>
                </a:solidFill>
              </a:rPr>
              <a:t>experts franco-allemands 2023 </a:t>
            </a:r>
            <a:r>
              <a:rPr lang="fr-FR" dirty="0"/>
              <a:t>sur la PESC et la majorité qualifiée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7D54F-2F2F-C505-5F34-F9B5DEE7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4C295B-CA03-ACDD-EFAC-D6442468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FE2742-CAB1-9D14-BA7A-9ECD58E1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247083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D3C2F-FAF7-755F-1A7C-0853D018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23"/>
            <a:ext cx="10515600" cy="569372"/>
          </a:xfrm>
        </p:spPr>
        <p:txBody>
          <a:bodyPr>
            <a:normAutofit fontScale="90000"/>
          </a:bodyPr>
          <a:lstStyle/>
          <a:p>
            <a:r>
              <a:rPr lang="fr-FR" dirty="0"/>
              <a:t>Programme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8A5B1-D309-1BF0-56C2-F7D27675E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75" y="630795"/>
            <a:ext cx="11264203" cy="5516005"/>
          </a:xfrm>
        </p:spPr>
        <p:txBody>
          <a:bodyPr numCol="2" spcCol="252000"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="1" u="sng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Mardi7 avril 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Matin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Histoire contemporaine de l’Union Européenne et perspectives avec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René Leray</a:t>
            </a:r>
          </a:p>
          <a:p>
            <a:pPr marL="0" indent="0">
              <a:buNone/>
            </a:pPr>
            <a:r>
              <a:rPr lang="fr-FR" sz="18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Après midi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Visite du Parlement européen , rencontre avec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Fabienne Keller. 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soirée , rencontre avec des observateurs non européens . </a:t>
            </a:r>
            <a:endParaRPr lang="fr-FR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spcAft>
                <a:spcPts val="600"/>
              </a:spcAft>
              <a:buNone/>
            </a:pPr>
            <a:r>
              <a:rPr lang="fr-FR" sz="1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Mercredi 8 avril</a:t>
            </a:r>
          </a:p>
          <a:p>
            <a:pPr marL="0" indent="0">
              <a:buNone/>
            </a:pPr>
            <a:r>
              <a:rPr lang="fr-FR" sz="18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Matin : </a:t>
            </a: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Commission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nouvelles priorités du budget pluriannuel 2028-34</a:t>
            </a:r>
            <a:r>
              <a:rPr lang="fr-FR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avec</a:t>
            </a: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Mooz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Approfondissement/Élargissement de l’Union Européenne avec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Pierot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Défis de la défense de l’UE pour le pilier communautaire avec </a:t>
            </a:r>
            <a:r>
              <a:rPr lang="fr-F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orps CS)"/>
              </a:rPr>
              <a:t>Pablo Fernandez Cras</a:t>
            </a:r>
            <a:r>
              <a:rPr lang="fr-FR" sz="1200" dirty="0">
                <a:effectLst/>
              </a:rPr>
              <a:t> 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Après Midi :</a:t>
            </a:r>
          </a:p>
          <a:p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Visite du Musée de l’histoire européenne sous l’égide du Parlement européen.</a:t>
            </a:r>
          </a:p>
          <a:p>
            <a:r>
              <a:rPr lang="fr-FR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Rencontre de membres de la Représentation permanente de la France : quels enjeux pour la France au cours de la présidence chypriote? </a:t>
            </a:r>
            <a:endParaRPr lang="fr-FR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spcAft>
                <a:spcPts val="600"/>
              </a:spcAft>
              <a:buNone/>
            </a:pPr>
            <a:r>
              <a:rPr lang="fr-FR" sz="1800" b="1" u="sng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jeudi 17 avril </a:t>
            </a:r>
          </a:p>
          <a:p>
            <a:pPr marL="0" indent="0">
              <a:buNone/>
            </a:pPr>
            <a:r>
              <a:rPr lang="fr-FR" sz="18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Matin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Visite du Conseil de l’Union européenne . Le rôle du Conseil pour l’adoption et la mise en </a:t>
            </a:r>
            <a:r>
              <a:rPr lang="fr-FR" sz="1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oeuvre</a:t>
            </a: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du Pacte migratoire  européen . 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Rencontre avec </a:t>
            </a:r>
            <a:r>
              <a:rPr lang="fr-FR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Olivia de </a:t>
            </a:r>
            <a:r>
              <a:rPr lang="fr-FR" sz="18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Lasteyrie</a:t>
            </a:r>
            <a:r>
              <a:rPr lang="fr-FR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à la Représentation permanente de l’Île –de-France auprès de l’UE . </a:t>
            </a:r>
            <a:endParaRPr lang="fr-FR" sz="1200" b="1" dirty="0">
              <a:effectLst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fr-FR" sz="18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Après midi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Dialogue avec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Benoît </a:t>
            </a:r>
            <a:r>
              <a:rPr lang="fr-FR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Willemaers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</a:t>
            </a: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directeur de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Jesuit</a:t>
            </a: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fr-FR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social Center :quel regard chrétien partager sur la poursuite de l’aventure de européenne aujourd’hui? </a:t>
            </a:r>
          </a:p>
          <a:p>
            <a:pPr>
              <a:spcAft>
                <a:spcPts val="300"/>
              </a:spcAft>
            </a:pPr>
            <a:r>
              <a:rPr lang="fr-FR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Partage conclusif sur le voyage apprenant avec les animateurs 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1F9E25-126F-D819-9FD5-4AAE588B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F7CC0F-C2F2-7387-838D-582CDD0F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CF2866-045C-2250-D813-82D49BB3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6876" y="6386510"/>
            <a:ext cx="4114800" cy="362524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2823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3D3080-B92C-47FC-A11D-D89F63CF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L’Union européenne principal  sujet du voyage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E8D7B-7702-4553-944A-87852A98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fr-FR" i="1" dirty="0"/>
              <a:t>Avant les fondations de l’actuelle UE, d’autres institutions européennes furent créées dans un </a:t>
            </a:r>
            <a:r>
              <a:rPr lang="fr-FR" i="1" dirty="0">
                <a:solidFill>
                  <a:srgbClr val="FF0000"/>
                </a:solidFill>
              </a:rPr>
              <a:t>climat fédéraliste.</a:t>
            </a:r>
            <a:endParaRPr lang="fr-FR" i="1" dirty="0"/>
          </a:p>
          <a:p>
            <a:pPr>
              <a:spcAft>
                <a:spcPts val="1200"/>
              </a:spcAft>
            </a:pPr>
            <a:r>
              <a:rPr lang="fr-FR" i="1" dirty="0"/>
              <a:t>Le </a:t>
            </a:r>
            <a:r>
              <a:rPr lang="fr-FR" i="1" dirty="0">
                <a:solidFill>
                  <a:srgbClr val="FF0000"/>
                </a:solidFill>
              </a:rPr>
              <a:t>Conseil de l’Europe 1949, la Cour Européenne des droits de l’Homme (siège à Strasbourg), la Convention européenne des droits de l’homme1959 </a:t>
            </a:r>
            <a:r>
              <a:rPr lang="fr-FR" i="1" dirty="0"/>
              <a:t>jouent toujours un rôle actif. </a:t>
            </a:r>
          </a:p>
          <a:p>
            <a:pPr>
              <a:spcAft>
                <a:spcPts val="1200"/>
              </a:spcAft>
            </a:pPr>
            <a:r>
              <a:rPr lang="fr-FR" i="1" dirty="0"/>
              <a:t>En revanche, la Fédération des régions et villes d’Europe portée par le </a:t>
            </a:r>
            <a:r>
              <a:rPr lang="fr-FR" i="1" dirty="0">
                <a:solidFill>
                  <a:srgbClr val="FF0000"/>
                </a:solidFill>
              </a:rPr>
              <a:t>Congrès de la Haye </a:t>
            </a:r>
            <a:r>
              <a:rPr lang="fr-FR" i="1" dirty="0"/>
              <a:t>(1948) reste à l’état d’utopie, mais toujours soutenue par le Mouvement fédéraliste européen.</a:t>
            </a:r>
          </a:p>
          <a:p>
            <a:pPr>
              <a:spcAft>
                <a:spcPts val="1200"/>
              </a:spcAft>
            </a:pPr>
            <a:r>
              <a:rPr lang="fr-FR" i="1" dirty="0"/>
              <a:t>Ces idées et ces institutions sont aussi l‘Europe. Notre voyage se concentre sur </a:t>
            </a:r>
            <a:r>
              <a:rPr lang="fr-FR" i="1" dirty="0">
                <a:solidFill>
                  <a:srgbClr val="FF0000"/>
                </a:solidFill>
              </a:rPr>
              <a:t>l’UE</a:t>
            </a:r>
            <a:r>
              <a:rPr lang="fr-FR" i="1" dirty="0"/>
              <a:t>. </a:t>
            </a:r>
          </a:p>
          <a:p>
            <a:pPr>
              <a:spcAft>
                <a:spcPts val="1200"/>
              </a:spcAft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FBCD0-3ED1-4B87-A11B-C71ED524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04D25-BFBD-4D69-B108-814BAEE8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3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DEFFC4A-54BB-36FD-BA5C-B647A33E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119" y="6234110"/>
            <a:ext cx="4114800" cy="365125"/>
          </a:xfrm>
        </p:spPr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04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E4E7D-4AEA-43A1-9FE1-BF38E7F0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se concentrer sur les Institutions?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EA64D-3FC9-4545-8BB7-0BF936D25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 Les institutions sont la </a:t>
            </a:r>
            <a:r>
              <a:rPr lang="fr-FR" dirty="0">
                <a:solidFill>
                  <a:srgbClr val="FF0000"/>
                </a:solidFill>
              </a:rPr>
              <a:t>mémoire </a:t>
            </a:r>
            <a:r>
              <a:rPr lang="fr-FR" dirty="0"/>
              <a:t>des peuples », citation prêtée à Jean Monnet. </a:t>
            </a:r>
          </a:p>
          <a:p>
            <a:endParaRPr lang="fr-FR" dirty="0"/>
          </a:p>
          <a:p>
            <a:r>
              <a:rPr lang="fr-FR" dirty="0"/>
              <a:t>L’UE est un pacte international dont une caractéristique essentielle est qu’il lie les nations par du </a:t>
            </a:r>
            <a:r>
              <a:rPr lang="fr-FR" dirty="0">
                <a:solidFill>
                  <a:srgbClr val="FF0000"/>
                </a:solidFill>
              </a:rPr>
              <a:t>droit supra national primaire et dérivé; ce droit est produit par des institutions pérennes ( Tocqueville). </a:t>
            </a:r>
            <a:endParaRPr lang="fr-FR" dirty="0"/>
          </a:p>
          <a:p>
            <a:endParaRPr lang="fr-FR" dirty="0"/>
          </a:p>
          <a:p>
            <a:r>
              <a:rPr lang="fr-FR" dirty="0"/>
              <a:t>Ces institutions </a:t>
            </a:r>
            <a:r>
              <a:rPr lang="fr-FR" dirty="0">
                <a:solidFill>
                  <a:srgbClr val="FF0000"/>
                </a:solidFill>
              </a:rPr>
              <a:t>sont elles en mesure de répondre </a:t>
            </a:r>
            <a:r>
              <a:rPr lang="fr-FR" dirty="0"/>
              <a:t>aux nouveaux défis communs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F0EED-FFE1-4E7C-93C4-2AAD58E6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5FE4-17F7-49C6-BB9B-B2DF740B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89ED850-845D-7E78-DA03-7A13AB45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119" y="6234110"/>
            <a:ext cx="4114800" cy="365125"/>
          </a:xfrm>
        </p:spPr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20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C5A61-CE84-2C70-DC26-65E947AF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 quelles politiques l’Union européenne est –elle en charge et comment sont elles-exécutées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6D455-7C57-CB19-7474-DD1CF06B1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C4903-41ED-A0B7-D3A3-53463A60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87659D-10DA-7D45-0D14-5541051C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2D6BA-EFF2-D289-7E61-F80E2D85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8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050D1-A75E-44F5-986A-354F693C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03" y="57381"/>
            <a:ext cx="10515600" cy="1325563"/>
          </a:xfrm>
        </p:spPr>
        <p:txBody>
          <a:bodyPr/>
          <a:lstStyle/>
          <a:p>
            <a:r>
              <a:rPr lang="fr-FR" dirty="0"/>
              <a:t>		Ouvrons le capot de l’UE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BC5E81C-6524-415A-9D66-1E0CAB59F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11541"/>
              </p:ext>
            </p:extLst>
          </p:nvPr>
        </p:nvGraphicFramePr>
        <p:xfrm>
          <a:off x="1244600" y="1044278"/>
          <a:ext cx="10574866" cy="538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587">
                  <a:extLst>
                    <a:ext uri="{9D8B030D-6E8A-4147-A177-3AD203B41FA5}">
                      <a16:colId xmlns:a16="http://schemas.microsoft.com/office/drawing/2014/main" val="2096387878"/>
                    </a:ext>
                  </a:extLst>
                </a:gridCol>
                <a:gridCol w="5744279">
                  <a:extLst>
                    <a:ext uri="{9D8B030D-6E8A-4147-A177-3AD203B41FA5}">
                      <a16:colId xmlns:a16="http://schemas.microsoft.com/office/drawing/2014/main" val="3743430881"/>
                    </a:ext>
                  </a:extLst>
                </a:gridCol>
              </a:tblGrid>
              <a:tr h="93410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Pilier communautaire ou Premier pilier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Pilier intergouvernemental ou Second pilier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07816"/>
                  </a:ext>
                </a:extLst>
              </a:tr>
              <a:tr h="185076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</a:rPr>
                        <a:t>politiques historiques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grand marché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, PAC, monnaie unique  concurrence, commerce extérieur, recherche, environnement,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cohésion économique et sociale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, aide au développement, transport,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politique sociale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, santé, aide humanitaire, culture, éducation…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La </a:t>
                      </a:r>
                      <a:r>
                        <a:rPr lang="fr-FR" sz="2000" u="sng" dirty="0">
                          <a:solidFill>
                            <a:srgbClr val="FF0000"/>
                          </a:solidFill>
                        </a:rPr>
                        <a:t>politique extérieure commune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: 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coopérations régionales, politiques du voisinage, institutions multilatérales, droits de l’homme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67665"/>
                  </a:ext>
                </a:extLst>
              </a:tr>
              <a:tr h="155853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</a:rPr>
                        <a:t>affaires intérieurs et judicaires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(ex Troisième pilier) qui comportent la politique intégrée de gestion des frontières extérieures, l’immigration et l’asile, la coopération policière, la coopération judiciaire, la lutte contre le racisme et la xénophobie…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Les </a:t>
                      </a:r>
                      <a:r>
                        <a:rPr lang="fr-FR" sz="2000" u="sng" dirty="0">
                          <a:solidFill>
                            <a:schemeClr val="tx1"/>
                          </a:solidFill>
                        </a:rPr>
                        <a:t>politiques communes de sécurité et de défense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Analyse stratégique commune (ex boussole stratégique) 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Coordination pour le maintien de la paix ; 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Coordination capacitaire dans le domaine de l’armement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; interventions militaires extérieures coordonnées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59604"/>
                  </a:ext>
                </a:extLst>
              </a:tr>
            </a:tbl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17AA82-11C8-43B9-A85D-4D8AF116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37A38-D66B-41BD-AF04-228378A1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946A3FA-FBE0-DC8C-8C29-16856119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119" y="6435494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00969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D8E57-A2A8-B55B-37E6-6AA85C2E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320675"/>
            <a:ext cx="12086492" cy="704257"/>
          </a:xfrm>
        </p:spPr>
        <p:txBody>
          <a:bodyPr>
            <a:normAutofit/>
          </a:bodyPr>
          <a:lstStyle/>
          <a:p>
            <a:r>
              <a:rPr lang="fr-FR" sz="4000" dirty="0"/>
              <a:t>Cadre financier pluriannuel pour la période 2021-2027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F3DA4-EE6E-EDFB-553A-359DAEA2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86E3C-8893-37F6-EC0D-4890A824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0F9D86-A304-78A2-4350-DF08EE873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2" y="1266095"/>
            <a:ext cx="9606224" cy="432581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C11ECA-751D-7C5C-2C2D-3C26E29B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700" y="6354762"/>
            <a:ext cx="4114800" cy="365125"/>
          </a:xfrm>
        </p:spPr>
        <p:txBody>
          <a:bodyPr/>
          <a:lstStyle/>
          <a:p>
            <a:r>
              <a:rPr lang="fr-FR" dirty="0"/>
              <a:t>Voyage apprenant aux institutions européennes Semaines sociales de France – 7, 8, 9 avril 2026</a:t>
            </a:r>
          </a:p>
        </p:txBody>
      </p:sp>
    </p:spTree>
    <p:extLst>
      <p:ext uri="{BB962C8B-B14F-4D97-AF65-F5344CB8AC3E}">
        <p14:creationId xmlns:p14="http://schemas.microsoft.com/office/powerpoint/2010/main" val="140127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CC2C4-F989-1F84-39A1-591A8DD2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compétences de l’Union européenne 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B1E254CA-050F-96C9-4E5A-49307C487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0342"/>
              </p:ext>
            </p:extLst>
          </p:nvPr>
        </p:nvGraphicFramePr>
        <p:xfrm>
          <a:off x="857839" y="1381328"/>
          <a:ext cx="10030120" cy="447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564">
                  <a:extLst>
                    <a:ext uri="{9D8B030D-6E8A-4147-A177-3AD203B41FA5}">
                      <a16:colId xmlns:a16="http://schemas.microsoft.com/office/drawing/2014/main" val="3095994438"/>
                    </a:ext>
                  </a:extLst>
                </a:gridCol>
                <a:gridCol w="1557813">
                  <a:extLst>
                    <a:ext uri="{9D8B030D-6E8A-4147-A177-3AD203B41FA5}">
                      <a16:colId xmlns:a16="http://schemas.microsoft.com/office/drawing/2014/main" val="3900153409"/>
                    </a:ext>
                  </a:extLst>
                </a:gridCol>
                <a:gridCol w="2521581">
                  <a:extLst>
                    <a:ext uri="{9D8B030D-6E8A-4147-A177-3AD203B41FA5}">
                      <a16:colId xmlns:a16="http://schemas.microsoft.com/office/drawing/2014/main" val="54312850"/>
                    </a:ext>
                  </a:extLst>
                </a:gridCol>
                <a:gridCol w="2521581">
                  <a:extLst>
                    <a:ext uri="{9D8B030D-6E8A-4147-A177-3AD203B41FA5}">
                      <a16:colId xmlns:a16="http://schemas.microsoft.com/office/drawing/2014/main" val="315334657"/>
                    </a:ext>
                  </a:extLst>
                </a:gridCol>
                <a:gridCol w="2521581">
                  <a:extLst>
                    <a:ext uri="{9D8B030D-6E8A-4147-A177-3AD203B41FA5}">
                      <a16:colId xmlns:a16="http://schemas.microsoft.com/office/drawing/2014/main" val="4199029164"/>
                    </a:ext>
                  </a:extLst>
                </a:gridCol>
              </a:tblGrid>
              <a:tr h="77821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Exclusives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Partagées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D’appui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Particulières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20808"/>
                  </a:ext>
                </a:extLst>
              </a:tr>
              <a:tr h="1161155">
                <a:tc>
                  <a:txBody>
                    <a:bodyPr/>
                    <a:lstStyle/>
                    <a:p>
                      <a:r>
                        <a:rPr lang="fr-FR" sz="1400" dirty="0"/>
                        <a:t>Thèmes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Union douanière, Commerce </a:t>
                      </a:r>
                      <a:r>
                        <a:rPr lang="fr-FR" sz="1400" dirty="0" err="1"/>
                        <a:t>ext</a:t>
                      </a:r>
                      <a:r>
                        <a:rPr lang="fr-FR" sz="1400" dirty="0"/>
                        <a:t>; concurrence ; monnaie; ressources halieutique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Agriculture , cohésion économique et sociale, marché intérieur et toutes politiques accompagnement ; Affaires intérieures et judicaires 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Santé , culture , tourisme , éducation , formation professionnelle , action humanitaire et divers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Politique étrangère et de sécurité commune </a:t>
                      </a:r>
                      <a:r>
                        <a:rPr lang="fr-FR" sz="1400" dirty="0" err="1"/>
                        <a:t>yc</a:t>
                      </a:r>
                      <a:r>
                        <a:rPr lang="fr-FR" sz="1400" dirty="0"/>
                        <a:t> défense commune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93795"/>
                  </a:ext>
                </a:extLst>
              </a:tr>
              <a:tr h="1161155">
                <a:tc>
                  <a:txBody>
                    <a:bodyPr/>
                    <a:lstStyle/>
                    <a:p>
                      <a:r>
                        <a:rPr lang="fr-FR" sz="1400" dirty="0"/>
                        <a:t>Actions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Législative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Législative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 Législative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 législative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243331"/>
                  </a:ext>
                </a:extLst>
              </a:tr>
              <a:tr h="1161155">
                <a:tc>
                  <a:txBody>
                    <a:bodyPr/>
                    <a:lstStyle/>
                    <a:p>
                      <a:r>
                        <a:rPr lang="fr-FR" sz="1400" dirty="0"/>
                        <a:t>Processus décisionnel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Communautaire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Communautaire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Communautaire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Intergouvernemental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09741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B77E1-6926-5802-5344-97DF7D07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A5A82-2DE5-C027-D8AF-E216576B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673887-624E-A391-A307-DE6E9367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4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4C04C-72CF-4AA9-9EDF-CED3AABF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 cœur du fonctionnement des Institutions européennes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B749C3-3394-FABD-6D15-16CFBA0A2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04B1C-4316-DEA1-2D9E-9C63DDC5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10/03/2026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0B127-6509-FAAB-C2B5-7898B010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Voyage apprenant aux institutions européennes Semaines sociales de France – 7, 8, 9 avril 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E01-F1E0-C013-11A8-7F0DB48F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FAB52-DE9E-46F8-8E12-E6B08C47CCE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32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3344</Words>
  <Application>Microsoft Office PowerPoint</Application>
  <PresentationFormat>Grand écran</PresentationFormat>
  <Paragraphs>253</Paragraphs>
  <Slides>23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Google Sans</vt:lpstr>
      <vt:lpstr>Helvetica</vt:lpstr>
      <vt:lpstr>Thème Office</vt:lpstr>
      <vt:lpstr>Comprendre l’Union européenne par ses institutions </vt:lpstr>
      <vt:lpstr> Notre but en animant ce voyage </vt:lpstr>
      <vt:lpstr>L’Union européenne principal  sujet du voyage </vt:lpstr>
      <vt:lpstr>Pourquoi se concentrer sur les Institutions? </vt:lpstr>
      <vt:lpstr>De quelles politiques l’Union européenne est –elle en charge et comment sont elles-exécutées ? </vt:lpstr>
      <vt:lpstr>  Ouvrons le capot de l’UE </vt:lpstr>
      <vt:lpstr>Cadre financier pluriannuel pour la période 2021-2027</vt:lpstr>
      <vt:lpstr>Les compétences de l’Union européenne </vt:lpstr>
      <vt:lpstr>Au cœur du fonctionnement des Institutions européennes </vt:lpstr>
      <vt:lpstr>Au cœur des politiques historiques,  le « triangle communautaire » </vt:lpstr>
      <vt:lpstr>Principales institutions légiférant dans l’UE</vt:lpstr>
      <vt:lpstr>Comprendre l’OPNI européen  1 la Commission </vt:lpstr>
      <vt:lpstr>Comprendre l’OPNI européen  2 le Conseil de l’Union européenne</vt:lpstr>
      <vt:lpstr>Comprendre l’OPNI européen :  3 le Parlement européen </vt:lpstr>
      <vt:lpstr>Comprendre l’OPNI européen 4 le Conseil Européen </vt:lpstr>
      <vt:lpstr>Comprendre l’OPNI européen les 7 Institutions Européennes</vt:lpstr>
      <vt:lpstr>Comprendre l’OPNI européen : Organes</vt:lpstr>
      <vt:lpstr>Un regard sur les enjeux institutionnels de l’élargissement en cours  </vt:lpstr>
      <vt:lpstr>Présentation PowerPoint</vt:lpstr>
      <vt:lpstr>Critères de Copenhague 1992 : les conditions pour poser une candidature à l’Union européenne </vt:lpstr>
      <vt:lpstr>Les fragilités de la « démocratie européenne »</vt:lpstr>
      <vt:lpstr>Quelles perspectives pour l’architecture institutionnelle ?</vt:lpstr>
      <vt:lpstr>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l’Union européenne par ses institutions</dc:title>
  <dc:creator>Jérôme VIGNON</dc:creator>
  <cp:lastModifiedBy>Jérôme VIGNON</cp:lastModifiedBy>
  <cp:revision>41</cp:revision>
  <dcterms:created xsi:type="dcterms:W3CDTF">2021-03-09T15:31:25Z</dcterms:created>
  <dcterms:modified xsi:type="dcterms:W3CDTF">2026-03-07T21:08:07Z</dcterms:modified>
</cp:coreProperties>
</file>